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7" r:id="rId2"/>
    <p:sldId id="266" r:id="rId3"/>
    <p:sldId id="290" r:id="rId4"/>
    <p:sldId id="269" r:id="rId5"/>
    <p:sldId id="296" r:id="rId6"/>
    <p:sldId id="298" r:id="rId7"/>
    <p:sldId id="299" r:id="rId8"/>
    <p:sldId id="300" r:id="rId9"/>
    <p:sldId id="301" r:id="rId10"/>
    <p:sldId id="302" r:id="rId11"/>
    <p:sldId id="283" r:id="rId12"/>
  </p:sldIdLst>
  <p:sldSz cx="9906000" cy="6858000" type="A4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4"/>
    <a:srgbClr val="EDF1F4"/>
    <a:srgbClr val="0068A7"/>
    <a:srgbClr val="E8E8E8"/>
    <a:srgbClr val="FE0000"/>
    <a:srgbClr val="00B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660"/>
  </p:normalViewPr>
  <p:slideViewPr>
    <p:cSldViewPr snapToGrid="0">
      <p:cViewPr>
        <p:scale>
          <a:sx n="75" d="100"/>
          <a:sy n="75" d="100"/>
        </p:scale>
        <p:origin x="-828" y="-6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B1C04-E552-43C5-8A81-44031C2A6EEA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48416-5E13-411F-8FF9-EFDC5E857A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260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63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8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8416-5E13-411F-8FF9-EFDC5E857A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58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07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24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60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27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5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25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11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18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7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5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33B0-9BFB-43D0-AE9F-C6B1B9EB2FC9}" type="datetimeFigureOut">
              <a:rPr lang="ru-RU" smtClean="0"/>
              <a:t>24.01.2018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518B-C484-4F9D-BEFF-C44A2D6A0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9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6.jpe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25907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1173"/>
            <a:ext cx="9906000" cy="87464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4851" y="254002"/>
            <a:ext cx="869632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b="1" dirty="0">
              <a:solidFill>
                <a:srgbClr val="800000"/>
              </a:solidFill>
            </a:endParaRPr>
          </a:p>
        </p:txBody>
      </p:sp>
      <p:pic>
        <p:nvPicPr>
          <p:cNvPr id="11" name="Picture 2" descr="http://esro.com/wp-content/uploads/2015/12/Header-Run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590799"/>
            <a:ext cx="9904419" cy="33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кругленный прямоугольник 11"/>
          <p:cNvSpPr/>
          <p:nvPr/>
        </p:nvSpPr>
        <p:spPr>
          <a:xfrm rot="16200000">
            <a:off x="6311402" y="294719"/>
            <a:ext cx="1922031" cy="3092823"/>
          </a:xfrm>
          <a:prstGeom prst="roundRect">
            <a:avLst/>
          </a:prstGeom>
          <a:solidFill>
            <a:srgbClr val="EDF1F4"/>
          </a:solidFill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6165495" y="1400499"/>
            <a:ext cx="2213843" cy="8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0027" y="104958"/>
            <a:ext cx="4457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Система комплексного подхода</a:t>
            </a:r>
          </a:p>
          <a:p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 оздоровлению животноводческих хозяйств и поддержания благополучия крупного рогатого скота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84121" y="6233828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www.mirovet.ru</a:t>
            </a:r>
            <a:endParaRPr lang="ru-RU" altLang="ru-RU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://www.dream-wallpaper.com/free-wallpaper/nature-wallpaper/microsoft-bing-3-wallpaper/1920x1200/free-wallpaper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3624" y="2"/>
            <a:ext cx="10977877" cy="68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130612"/>
            <a:ext cx="6364942" cy="61727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128853"/>
            <a:ext cx="6364942" cy="5729147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9" y="668796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Прогнозируемые результаты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3506" y="1308855"/>
            <a:ext cx="598004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коров клиническими маститами инфекционной природы.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коров субклиническими (хроническими)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маститами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инфекционной природы.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коров эндометритами.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молодняка крупного рогатого скота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желудочно-кишечными 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болезнями.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молодняка крупного рогатого скота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респираторными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болезнями.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Снижение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заболеваемости коров ацидозом,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кетозом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Повышение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выхода телят на 100 коров.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Получение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дополнительной продукции (мяса и молока).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Улучшение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качества продукции.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Повышение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рентабельности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Закупка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хозяйстве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кроссбридных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телят и бычков на откорме.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274186"/>
              </p:ext>
            </p:extLst>
          </p:nvPr>
        </p:nvGraphicFramePr>
        <p:xfrm>
          <a:off x="4179126" y="4264447"/>
          <a:ext cx="5114099" cy="1956435"/>
        </p:xfrm>
        <a:graphic>
          <a:graphicData uri="http://schemas.openxmlformats.org/drawingml/2006/table">
            <a:tbl>
              <a:tblPr firstRow="1">
                <a:tableStyleId>{69CF1AB2-1976-4502-BF36-3FF5EA218861}</a:tableStyleId>
              </a:tblPr>
              <a:tblGrid>
                <a:gridCol w="3057699">
                  <a:extLst>
                    <a:ext uri="{9D8B030D-6E8A-4147-A177-3AD203B41FA5}">
                      <a16:colId xmlns="" xmlns:a16="http://schemas.microsoft.com/office/drawing/2014/main" val="3930192866"/>
                    </a:ext>
                  </a:extLst>
                </a:gridCol>
                <a:gridCol w="1028200">
                  <a:extLst>
                    <a:ext uri="{9D8B030D-6E8A-4147-A177-3AD203B41FA5}">
                      <a16:colId xmlns="" xmlns:a16="http://schemas.microsoft.com/office/drawing/2014/main" val="3632958436"/>
                    </a:ext>
                  </a:extLst>
                </a:gridCol>
                <a:gridCol w="1028200">
                  <a:extLst>
                    <a:ext uri="{9D8B030D-6E8A-4147-A177-3AD203B41FA5}">
                      <a16:colId xmlns="" xmlns:a16="http://schemas.microsoft.com/office/drawing/2014/main" val="1079513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Параметры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До </a:t>
                      </a:r>
                      <a:b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оздоровления</a:t>
                      </a:r>
                      <a:b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стада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После </a:t>
                      </a:r>
                      <a:b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оздоровления</a:t>
                      </a:r>
                      <a:b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стада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05922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Дойное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стадо, гол.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1 </a:t>
                      </a:r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000 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0508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Воспроизводство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стада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>
                          <a:effectLst/>
                          <a:latin typeface="Century Gothic" panose="020B0502020202020204" pitchFamily="34" charset="0"/>
                        </a:rPr>
                        <a:t>60%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95%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34548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Сохранность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телят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60%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95%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97387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Заболеваемость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маститом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40%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3%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61667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Снижение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заболеваемости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2813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Улучшение 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воспроизводственных функций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99598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 Продуктивность</a:t>
                      </a:r>
                      <a:r>
                        <a:rPr lang="ru-RU" sz="1050" u="none" strike="noStrike" dirty="0">
                          <a:effectLst/>
                          <a:latin typeface="Century Gothic" panose="020B0502020202020204" pitchFamily="34" charset="0"/>
                        </a:rPr>
                        <a:t>, т/год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4.5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u="none" strike="noStrike" dirty="0" smtClean="0">
                          <a:effectLst/>
                          <a:latin typeface="Century Gothic" panose="020B0502020202020204" pitchFamily="34" charset="0"/>
                        </a:rPr>
                        <a:t>4.95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8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1428190"/>
                  </a:ext>
                </a:extLst>
              </a:tr>
            </a:tbl>
          </a:graphicData>
        </a:graphic>
      </p:graphicFrame>
      <p:sp>
        <p:nvSpPr>
          <p:cNvPr id="7" name="Стрелка вправо 6"/>
          <p:cNvSpPr/>
          <p:nvPr/>
        </p:nvSpPr>
        <p:spPr>
          <a:xfrm>
            <a:off x="8091170" y="5825490"/>
            <a:ext cx="411480" cy="594360"/>
          </a:xfrm>
          <a:prstGeom prst="rightArrow">
            <a:avLst/>
          </a:prstGeom>
          <a:solidFill>
            <a:srgbClr val="EDF1F4"/>
          </a:solidFill>
          <a:ln>
            <a:solidFill>
              <a:srgbClr val="ED1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003648" y="5985515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>
                <a:latin typeface="Century Gothic" panose="020B0502020202020204" pitchFamily="34" charset="0"/>
              </a:rPr>
              <a:t>+10%</a:t>
            </a:r>
            <a:endParaRPr lang="ru-RU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on-desktop.com/wps/Nature___Seasons___Summer_Animals_rest_on_a_summer_meadow_0783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05152" y="2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62449" y="1314451"/>
            <a:ext cx="6858001" cy="42291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4851" y="254002"/>
            <a:ext cx="869632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sz="2400" b="1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endParaRPr lang="ru-RU" b="1" dirty="0">
              <a:solidFill>
                <a:srgbClr val="800000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 rot="16200000">
            <a:off x="4684480" y="1882587"/>
            <a:ext cx="1922031" cy="3092823"/>
          </a:xfrm>
          <a:prstGeom prst="roundRect">
            <a:avLst/>
          </a:prstGeom>
          <a:solidFill>
            <a:srgbClr val="EDF1F4"/>
          </a:solidFill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4538573" y="2988367"/>
            <a:ext cx="2213843" cy="8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5868941" y="5010150"/>
            <a:ext cx="4039587" cy="13075"/>
          </a:xfrm>
          <a:prstGeom prst="line">
            <a:avLst/>
          </a:prstGeom>
          <a:ln>
            <a:solidFill>
              <a:srgbClr val="ED1B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72150" y="5056731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Генеральный директор </a:t>
            </a:r>
            <a:b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</a:br>
            <a:r>
              <a:rPr lang="ru-RU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ООО «</a:t>
            </a:r>
            <a:r>
              <a:rPr lang="ru-RU" altLang="ru-RU" b="1" dirty="0" err="1">
                <a:solidFill>
                  <a:srgbClr val="EDF1F4"/>
                </a:solidFill>
                <a:latin typeface="Century Gothic" panose="020B0502020202020204" pitchFamily="34" charset="0"/>
              </a:rPr>
              <a:t>Мировет</a:t>
            </a:r>
            <a:r>
              <a:rPr lang="ru-RU" altLang="ru-RU" b="1" dirty="0">
                <a:solidFill>
                  <a:srgbClr val="EDF1F4"/>
                </a:solidFill>
                <a:latin typeface="Century Gothic" panose="020B0502020202020204" pitchFamily="34" charset="0"/>
              </a:rPr>
              <a:t>» </a:t>
            </a:r>
          </a:p>
          <a:p>
            <a:r>
              <a:rPr lang="ru-RU" altLang="ru-RU" dirty="0" err="1">
                <a:solidFill>
                  <a:srgbClr val="EDF1F4"/>
                </a:solidFill>
                <a:latin typeface="Century Gothic" panose="020B0502020202020204" pitchFamily="34" charset="0"/>
              </a:rPr>
              <a:t>Грязнева</a:t>
            </a:r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 Татьяна Николаевна</a:t>
            </a:r>
          </a:p>
          <a:p>
            <a:r>
              <a:rPr lang="ru-RU" altLang="ru-RU" dirty="0">
                <a:solidFill>
                  <a:srgbClr val="EDF1F4"/>
                </a:solidFill>
                <a:latin typeface="Century Gothic" panose="020B0502020202020204" pitchFamily="34" charset="0"/>
              </a:rPr>
              <a:t>8 (915)454-25-54 </a:t>
            </a:r>
          </a:p>
        </p:txBody>
      </p:sp>
    </p:spTree>
    <p:extLst>
      <p:ext uri="{BB962C8B-B14F-4D97-AF65-F5344CB8AC3E}">
        <p14:creationId xmlns:p14="http://schemas.microsoft.com/office/powerpoint/2010/main" val="14265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xn--80apfedmab8e4d.xn--p1ai/wp-content/uploads/2017/06/proizvodstvennyy-laboratornyy-kontr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506506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ttp://pigportal.ru/wp-content/uploads/2016/03/Catalog-96-1024x7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10" y="2032714"/>
            <a:ext cx="2277880" cy="15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vesti22.tv/sites/default/files/news/ve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1" y="485660"/>
            <a:ext cx="2120894" cy="15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31" y="2053275"/>
            <a:ext cx="2117960" cy="1565900"/>
          </a:xfrm>
          <a:prstGeom prst="rect">
            <a:avLst/>
          </a:prstGeom>
        </p:spPr>
      </p:pic>
      <p:pic>
        <p:nvPicPr>
          <p:cNvPr id="25" name="Picture 10" descr="http://cn1.nevsedoma.com.ua/images/2009/242/4/goatfluq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59" y="480385"/>
            <a:ext cx="2538341" cy="158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18" y="486660"/>
            <a:ext cx="2117960" cy="15659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978" y="2053275"/>
            <a:ext cx="2129022" cy="15659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52851" y="807945"/>
            <a:ext cx="22413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повышения </a:t>
            </a:r>
            <a:b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воспроизводства </a:t>
            </a:r>
            <a:b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стада на 90%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40930" y="2513059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сохранность </a:t>
            </a:r>
            <a:b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молодняка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709343" y="2163000"/>
            <a:ext cx="4953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улучшение</a:t>
            </a:r>
            <a:r>
              <a:rPr lang="ru-RU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качества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производимой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продукции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животноводческих 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хозяйств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817796" y="3730953"/>
            <a:ext cx="596681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ООО </a:t>
            </a:r>
            <a:r>
              <a:rPr lang="ru-RU" sz="1400" b="1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«МИРОВЕТ»</a:t>
            </a:r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4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- производитель ветеринарных препаратов, включая </a:t>
            </a:r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вакцины </a:t>
            </a:r>
            <a:r>
              <a:rPr lang="ru-RU" sz="14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ru-RU" sz="1400" dirty="0" err="1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пробиотики</a:t>
            </a:r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ru-RU" sz="14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Мы оказываем комплекс </a:t>
            </a:r>
            <a:r>
              <a:rPr lang="ru-RU" sz="14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мероприятий по оздоровлению хозяйств, повышению воспроизводства стада, сохранности молодняка животных и улучшения качества продукции</a:t>
            </a:r>
          </a:p>
          <a:p>
            <a:endParaRPr lang="ru-RU" sz="14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Как профессионалы своего дела, мы гарантируем высочайшее качество нашей продукции и услуг, всестороннюю поддержку нашим клиентам, индивидуальный подход в каждом случае. </a:t>
            </a:r>
            <a:b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1400" dirty="0" smtClean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Также разработаем оптимальную схему работы именно под нужды вашего хозяйства. Поможем с выбором удобной формы препарата и подскажем лучшее решение для ваших животных.  </a:t>
            </a:r>
            <a:endParaRPr lang="ru-RU" sz="14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О нас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hilook.ru/images/article/blog_656_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6396" y="-1866899"/>
            <a:ext cx="12205281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611281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06" y="434136"/>
            <a:ext cx="273050" cy="6416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136" y="410067"/>
            <a:ext cx="621269" cy="8823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574" y="409710"/>
            <a:ext cx="621269" cy="8823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32280" y="64804"/>
            <a:ext cx="386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ED1B24"/>
                </a:solidFill>
                <a:latin typeface="Century Gothic" panose="020B0502020202020204" pitchFamily="34" charset="0"/>
              </a:rPr>
              <a:t>Преимущества работы с нами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000" y="497945"/>
            <a:ext cx="1350169" cy="10020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591792"/>
            <a:ext cx="4490740" cy="1222458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96" y="423898"/>
            <a:ext cx="1367663" cy="174251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8685" y="664411"/>
            <a:ext cx="40031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Все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мероприятия по лечению и оздоровлению поголовья проводятся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без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использования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антибиотиков, включая мастит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1433" y="818300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1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5" y="1859429"/>
            <a:ext cx="4524375" cy="545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868281" y="1936824"/>
            <a:ext cx="4129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Прирост продуктивности от 10 до 20%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81625" y="1727090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2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7" y="2451221"/>
            <a:ext cx="4490741" cy="101538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054159" y="2535913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Комплексный и индивидуальный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подход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экономит время и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финансовый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ресурс на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лечение 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56907" y="2574193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3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5" y="3510134"/>
            <a:ext cx="4534000" cy="6634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68281" y="3537138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Всесторонняя поддержка клиента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специалистами высокого уровня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59" y="4208577"/>
            <a:ext cx="4490741" cy="10153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92221" y="3448050"/>
            <a:ext cx="476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4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047817" y="4288489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Экологическая безопасность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пробиотиков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безвредность для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человека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и животного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56907" y="4331550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EDF1F4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21" y="5257554"/>
            <a:ext cx="4513779" cy="62661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68281" y="5282421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Уникальные разработки в </a:t>
            </a: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партнерстве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с МВА им. К.И. Скрябина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92221" y="5174076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6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5938692"/>
            <a:ext cx="4490742" cy="66343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047817" y="5940571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Проведения «пилотного мини-</a:t>
            </a:r>
            <a:b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проекта» - гарантия эффективности</a:t>
            </a:r>
            <a:endParaRPr lang="ru-RU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56907" y="5884166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7</a:t>
            </a:r>
            <a:endParaRPr lang="ru-RU" sz="4400" dirty="0">
              <a:solidFill>
                <a:srgbClr val="EDF1F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soriacpa.com/wp-content/uploads/2016/06/Physicia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852" y="0"/>
            <a:ext cx="102857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0"/>
            <a:ext cx="6364942" cy="6858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1" y="506506"/>
            <a:ext cx="7969624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131" y="2053275"/>
            <a:ext cx="2117960" cy="15659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018" y="486660"/>
            <a:ext cx="2117960" cy="15659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18" y="2049627"/>
            <a:ext cx="2117960" cy="1565900"/>
          </a:xfrm>
          <a:prstGeom prst="rect">
            <a:avLst/>
          </a:prstGeom>
        </p:spPr>
      </p:pic>
      <p:pic>
        <p:nvPicPr>
          <p:cNvPr id="22" name="Picture 6" descr="http://www.svoydoctor.ru/images/logo/mv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13" y="2440541"/>
            <a:ext cx="1615369" cy="7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31" y="486660"/>
            <a:ext cx="2117960" cy="15659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978" y="483727"/>
            <a:ext cx="2117960" cy="3131800"/>
          </a:xfrm>
          <a:prstGeom prst="rect">
            <a:avLst/>
          </a:prstGeom>
        </p:spPr>
      </p:pic>
      <p:pic>
        <p:nvPicPr>
          <p:cNvPr id="1026" name="Picture 2" descr="https://aesa-25years.sciencesconf.org/data/sponsors/AWE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6" y="489430"/>
            <a:ext cx="1765300" cy="155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8720" y="2588655"/>
            <a:ext cx="1866088" cy="4878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732279" y="4278235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ФГБОУ 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ВО «Московская государственная академия ветеринарной медицины и биотехнологии 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– МВА 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имени К.И. Скрябина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»</a:t>
            </a:r>
            <a:r>
              <a:rPr lang="ru-RU" b="1" dirty="0">
                <a:latin typeface="+mj-lt"/>
                <a:cs typeface="Arial" pitchFamily="34" charset="0"/>
              </a:rPr>
              <a:t/>
            </a:r>
            <a:br>
              <a:rPr lang="ru-RU" b="1" dirty="0"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Ведущее российское образовательное учреждение </a:t>
            </a:r>
            <a:r>
              <a:rPr lang="ru-RU" sz="1200" dirty="0">
                <a:latin typeface="+mj-lt"/>
                <a:cs typeface="Arial" pitchFamily="34" charset="0"/>
              </a:rPr>
              <a:t>в </a:t>
            </a:r>
            <a:r>
              <a:rPr lang="ru-RU" sz="1200" dirty="0" smtClean="0">
                <a:latin typeface="+mj-lt"/>
                <a:cs typeface="Arial" pitchFamily="34" charset="0"/>
              </a:rPr>
              <a:t>области ветеринарии. Оказывает поддержку </a:t>
            </a:r>
            <a:r>
              <a:rPr lang="ru-RU" sz="1200" dirty="0">
                <a:latin typeface="+mj-lt"/>
                <a:cs typeface="Arial" pitchFamily="34" charset="0"/>
              </a:rPr>
              <a:t>в </a:t>
            </a:r>
            <a:r>
              <a:rPr lang="ru-RU" sz="1200" dirty="0" smtClean="0">
                <a:latin typeface="+mj-lt"/>
                <a:cs typeface="Arial" pitchFamily="34" charset="0"/>
              </a:rPr>
              <a:t>области исследований и ветеринарии.</a:t>
            </a:r>
            <a:endParaRPr lang="ru-RU" sz="12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32279" y="5925676"/>
            <a:ext cx="592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ООО «</a:t>
            </a:r>
            <a:r>
              <a:rPr lang="ru-RU" sz="1600" b="1" dirty="0" err="1" smtClean="0">
                <a:solidFill>
                  <a:srgbClr val="0068A7"/>
                </a:solidFill>
                <a:latin typeface="+mj-lt"/>
                <a:cs typeface="Arial" pitchFamily="34" charset="0"/>
              </a:rPr>
              <a:t>Пробиотик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-Плюс»</a:t>
            </a:r>
            <a:endParaRPr lang="ru-RU" sz="1600" b="1" dirty="0" smtClean="0">
              <a:latin typeface="+mj-lt"/>
              <a:cs typeface="Arial" pitchFamily="34" charset="0"/>
            </a:endParaRPr>
          </a:p>
          <a:p>
            <a:r>
              <a:rPr lang="ru-RU" sz="1200" dirty="0" smtClean="0">
                <a:latin typeface="+mj-lt"/>
                <a:cs typeface="Arial" pitchFamily="34" charset="0"/>
              </a:rPr>
              <a:t>Разработчик и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производитель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иммуноглобулинов, гипериммунных</a:t>
            </a:r>
            <a:r>
              <a:rPr lang="en-US" sz="1200" dirty="0" smtClean="0">
                <a:latin typeface="+mj-lt"/>
                <a:cs typeface="Arial" pitchFamily="34" charset="0"/>
              </a:rPr>
              <a:t> </a:t>
            </a:r>
            <a:r>
              <a:rPr lang="ru-RU" sz="1200" dirty="0" smtClean="0">
                <a:latin typeface="+mj-lt"/>
                <a:cs typeface="Arial" pitchFamily="34" charset="0"/>
              </a:rPr>
              <a:t>сывороток</a:t>
            </a:r>
            <a:r>
              <a:rPr lang="ru-RU" sz="1200" dirty="0">
                <a:latin typeface="+mj-lt"/>
                <a:cs typeface="Arial" pitchFamily="34" charset="0"/>
              </a:rPr>
              <a:t>, </a:t>
            </a:r>
            <a:r>
              <a:rPr lang="ru-RU" sz="1200" dirty="0" smtClean="0">
                <a:latin typeface="+mj-lt"/>
                <a:cs typeface="Arial" pitchFamily="34" charset="0"/>
              </a:rPr>
              <a:t>вакцин, биостимуляторов иммунной системы, кормовых добавок, </a:t>
            </a:r>
            <a:r>
              <a:rPr lang="ru-RU" sz="1200" dirty="0" err="1" smtClean="0">
                <a:latin typeface="+mj-lt"/>
                <a:cs typeface="Arial" pitchFamily="34" charset="0"/>
              </a:rPr>
              <a:t>пробиотиков</a:t>
            </a:r>
            <a:r>
              <a:rPr lang="ru-RU" sz="1200" dirty="0" smtClean="0">
                <a:latin typeface="+mj-lt"/>
                <a:cs typeface="Arial" pitchFamily="34" charset="0"/>
              </a:rPr>
              <a:t> для животных.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33440" y="5214942"/>
            <a:ext cx="592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ООО «Пушкинский мясной двор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»</a:t>
            </a:r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/>
            </a:r>
            <a:b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Производитель говядины</a:t>
            </a:r>
            <a:r>
              <a:rPr lang="ru-RU" sz="1200" dirty="0">
                <a:latin typeface="+mj-lt"/>
                <a:cs typeface="Arial" pitchFamily="34" charset="0"/>
              </a:rPr>
              <a:t>, </a:t>
            </a:r>
            <a:r>
              <a:rPr lang="ru-RU" sz="1200" dirty="0" smtClean="0">
                <a:latin typeface="+mj-lt"/>
                <a:cs typeface="Arial" pitchFamily="34" charset="0"/>
              </a:rPr>
              <a:t>свинины и </a:t>
            </a:r>
            <a:r>
              <a:rPr lang="ru-RU" sz="1200" dirty="0">
                <a:latin typeface="+mj-lt"/>
                <a:cs typeface="Arial" pitchFamily="34" charset="0"/>
              </a:rPr>
              <a:t>телятины.</a:t>
            </a:r>
          </a:p>
          <a:p>
            <a:r>
              <a:rPr lang="ru-RU" sz="1200" dirty="0" smtClean="0">
                <a:latin typeface="+mj-lt"/>
                <a:cs typeface="Arial" pitchFamily="34" charset="0"/>
              </a:rPr>
              <a:t>Предоставляет свои </a:t>
            </a:r>
            <a:r>
              <a:rPr lang="ru-RU" sz="1200" dirty="0">
                <a:latin typeface="+mj-lt"/>
                <a:cs typeface="Arial" pitchFamily="34" charset="0"/>
              </a:rPr>
              <a:t>мощности </a:t>
            </a:r>
            <a:r>
              <a:rPr lang="ru-RU" sz="1200" dirty="0" smtClean="0">
                <a:latin typeface="+mj-lt"/>
                <a:cs typeface="Arial" pitchFamily="34" charset="0"/>
              </a:rPr>
              <a:t>для реализации наших программ.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2279" y="3705804"/>
            <a:ext cx="562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68A7"/>
                </a:solidFill>
                <a:latin typeface="+mj-lt"/>
                <a:cs typeface="Arial" pitchFamily="34" charset="0"/>
              </a:rPr>
              <a:t>Валлонская Ассоциация по Разведению </a:t>
            </a:r>
            <a:r>
              <a:rPr lang="ru-RU" sz="1600" b="1" dirty="0" smtClean="0">
                <a:solidFill>
                  <a:srgbClr val="0068A7"/>
                </a:solidFill>
                <a:latin typeface="+mj-lt"/>
                <a:cs typeface="Arial" pitchFamily="34" charset="0"/>
              </a:rPr>
              <a:t>Скота (Бельгия)</a:t>
            </a:r>
            <a:r>
              <a:rPr lang="ru-RU" sz="1600" b="1" dirty="0" smtClean="0">
                <a:latin typeface="+mj-lt"/>
                <a:cs typeface="Arial" pitchFamily="34" charset="0"/>
              </a:rPr>
              <a:t/>
            </a:r>
            <a:br>
              <a:rPr lang="ru-RU" sz="1600" b="1" dirty="0" smtClean="0">
                <a:latin typeface="+mj-lt"/>
                <a:cs typeface="Arial" pitchFamily="34" charset="0"/>
              </a:rPr>
            </a:br>
            <a:r>
              <a:rPr lang="ru-RU" sz="1200" dirty="0" smtClean="0">
                <a:latin typeface="+mj-lt"/>
                <a:cs typeface="Arial" pitchFamily="34" charset="0"/>
              </a:rPr>
              <a:t>Партнер </a:t>
            </a:r>
            <a:r>
              <a:rPr lang="ru-RU" sz="1200" dirty="0">
                <a:latin typeface="+mj-lt"/>
                <a:cs typeface="Arial" pitchFamily="34" charset="0"/>
              </a:rPr>
              <a:t>в области управления </a:t>
            </a:r>
            <a:r>
              <a:rPr lang="ru-RU" sz="1200" dirty="0" smtClean="0">
                <a:latin typeface="+mj-lt"/>
                <a:cs typeface="Arial" pitchFamily="34" charset="0"/>
              </a:rPr>
              <a:t>и модернизации генетических характеристик скота.</a:t>
            </a:r>
            <a:endParaRPr lang="ru-RU" sz="1200" dirty="0">
              <a:latin typeface="+mj-lt"/>
              <a:cs typeface="Arial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732280" y="64804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партнеры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40" name="Picture 16" descr="Пушкинский Мясной Дво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76" y="924835"/>
            <a:ext cx="1742299" cy="8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314" y="1589499"/>
            <a:ext cx="1753361" cy="3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hochu.ua/pictures_ckfinder/images/1(112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0174" y="9868"/>
            <a:ext cx="10325866" cy="68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-175806"/>
            <a:ext cx="6364942" cy="66246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1154865"/>
            <a:ext cx="6364942" cy="5703136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96" y="423899"/>
            <a:ext cx="1304229" cy="6240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9" y="668796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Корректировка </a:t>
            </a:r>
            <a:r>
              <a:rPr lang="ru-RU" sz="1600" dirty="0" smtClean="0">
                <a:solidFill>
                  <a:srgbClr val="EDF1F4"/>
                </a:solidFill>
                <a:latin typeface="Century Gothic" panose="020B0502020202020204" pitchFamily="34" charset="0"/>
              </a:rPr>
              <a:t>условий содержания и кормления </a:t>
            </a:r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животных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33506" y="1308855"/>
            <a:ext cx="598004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Содержание </a:t>
            </a:r>
            <a:r>
              <a:rPr lang="ru-RU" sz="1000" b="1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оптимальных параметров содержания новорожденных телят.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Корректировка условий содержания телочек, предназначенных  для воспроизводства дойного стада, и бычков на откорме. 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Подготовка животных к сухостойному периоду - корректировка технологии доения и условий содержания глубоко стельных животных.</a:t>
            </a: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Подготовка коров и нетелей к отелу - нормализация  ухода и содержания глубоко стельных животных.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-90170" algn="l"/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условий содержания и доения коров в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послеотельный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период.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режимов доения и контроль за работой доильного оборудования.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b="1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000" b="1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Кормление животных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рационов кормления для разных половозрастных групп </a:t>
            </a:r>
            <a:r>
              <a:rPr lang="ru-RU" sz="1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корректировка рационов кормления для телочек, предназначенных  для воспроизводства дойного стада, и для бычков на откорме. 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Подготовка животных  к сухостойному периоду - корректировка рационов кормления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 на основании данных биохимического исследования сыворотки крови</a:t>
            </a:r>
            <a:r>
              <a:rPr lang="ru-RU" sz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Подготовка коров и нетелей к отелу - оптимизация рационов кормления стельных животных на основании данных биохимического исследования сыворотки крови.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рационов кормления коров в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послеотельный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период.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Санация кормов против возбудителей бактериальных и вирусных инфекций. 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кормов против возбудителей микозов 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микотоксикозов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000" b="1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Микроклимат животноводческих помещений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Оптимизация и восстановление  параметров микроклимата помещений.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Дегазация 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деодорация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животноводческих и подсобных помещений.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Разработка режимов  дезинфекции животноводческих помещений, оборудования и предметов ухода за животными.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Проведение дезинфекции средствами, применяемыми в присутствии животных.</a:t>
            </a:r>
            <a:endParaRPr lang="ru-RU" sz="1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90170" algn="l"/>
                <a:tab pos="63055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Санация помещений моющими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пробиотиками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0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ww.rogaska-medical.com/en/imagelib/source/default/rogaska/pregledi-diagnostika/laboratorij/522-rogaska-2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8740" y="-9979"/>
            <a:ext cx="10301967" cy="68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30776"/>
            <a:ext cx="6364942" cy="51743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070111"/>
            <a:ext cx="6364942" cy="5787889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9" y="670311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Диагностические исследования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33505" y="1410106"/>
            <a:ext cx="598004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Определение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микробного фона помещений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Исследование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физиологического состояния животных различных поло-возрастных групп.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Осмотр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 с целью постановки предварительного диагноза на инфекционные и незаразные болезни по клиническим признакам.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Вскрытие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трупов животных с целью постановки предварительного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диа-гноза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инфекционные и незаразные болезни по патологоанатомическим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изме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-нениям.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Диагностическое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ректальное  обследование животных с целью 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выявле-ния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коров с патологией репродуктивных органов  - выявление яловых коров, с гипофункцией матки и яичников, с ложным желтым телом беременности и др.)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Диагностические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исследования животных на острые и хронические эндо-метриты.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Микробиологическое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влагалищной слизи и истечений из матки.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Исследование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коров на субклинические и клинические формы маститов.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Микробиологическое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молока от коров с патологией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мо-лочной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железы для постановки диагноза на инфекционный мастит.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Исследование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молока на наличие соматических клеток.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Определение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антибиотикочувствительности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выделенных возбудителей маститов и эндометритов коров.</a:t>
            </a:r>
          </a:p>
        </p:txBody>
      </p:sp>
    </p:spTree>
    <p:extLst>
      <p:ext uri="{BB962C8B-B14F-4D97-AF65-F5344CB8AC3E}">
        <p14:creationId xmlns:p14="http://schemas.microsoft.com/office/powerpoint/2010/main" val="3574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torage5.fermer.ru/143374/33_dsc_11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1873" y="-9979"/>
            <a:ext cx="10364152" cy="68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83730"/>
            <a:ext cx="6364942" cy="57039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098077"/>
            <a:ext cx="6364942" cy="575992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7" y="681393"/>
            <a:ext cx="6364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EDF1F4"/>
                </a:solidFill>
                <a:latin typeface="Century Gothic" panose="020B0502020202020204" pitchFamily="34" charset="0"/>
              </a:rPr>
              <a:t>Повышение воспроизводства стада крупного рогатого скота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3506" y="1308855"/>
            <a:ext cx="5980045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Оценка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состояния репродуктивного здоровья коров.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Восстановление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воспроизводительной  функции коров с патологиями репродуктивных органов.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Восстановление репродуктивного  здоровья некондиционных коров с низкой молочной продуктивностью с целью дальнейшего их использования для воспроизводства.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Восстановление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репродуктивного  здоровья некондиционных коров, имеющих физические отклонения (ожирение, истощение, низкая упитанность и т.п.), но хорошо развитый таз.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Ректальное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коров на стельность.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Стимуляция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синхронизация охоты.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Подготовка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 к искусственному осеменению - медикаментозная стимуляция  и синхронизация охоты, использование препаратов для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рассасы-вания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ложного желтого тела беременности, лечение гипофункции яичников и матки, витаминизация животных и профилактика недостатка микро-и макро-элементов).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Искусственное осеменение коров и нетелей спермой быков различных пород молочного и мясного направления.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Искусственное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осеменение коров и нетелей спермой быков Бельгийской бело-голубой породы для получения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кроссбридных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телят для откорма.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Стимуляция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иммунной системы коров с использованием тканевых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биостимуляторов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Ветеринарное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сопровождение стельных животных.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Оказание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родовспоможения.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Профилактика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послеродовых эндометритов.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 Профилактика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маститов.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 </a:t>
            </a:r>
            <a:r>
              <a:rPr lang="ru-RU" sz="1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Предотельные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послеотельные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мероприятия по профилактике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гинекологических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заболеваний.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 Разработка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мероприятий для получения хозяйством статуса «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Племенное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хозяйство».</a:t>
            </a:r>
          </a:p>
        </p:txBody>
      </p:sp>
    </p:spTree>
    <p:extLst>
      <p:ext uri="{BB962C8B-B14F-4D97-AF65-F5344CB8AC3E}">
        <p14:creationId xmlns:p14="http://schemas.microsoft.com/office/powerpoint/2010/main" val="33752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hozyain.by/wp-content/uploads/2016/04/Telyata2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4200" y="0"/>
            <a:ext cx="8915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26072"/>
            <a:ext cx="6364942" cy="51273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040665"/>
            <a:ext cx="6364942" cy="5817336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9" y="670463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Увеличение сохранности молодняка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3506" y="1308855"/>
            <a:ext cx="5980045" cy="377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Определение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микробного фона родильного отделения и телятника.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Разработка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мероприятий по содержанию, кормлению молодняка и уходу за животными.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Повышение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колострального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иммунитета у новорожденных телят.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Стимуляция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иммунитета телят против бактериальных, вирусных и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грибных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инфекций тканевыми биостимуляторами.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Стимуляция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пищеварения, улучшение всасывающей способности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тонкого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отдела кишечника с помощью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пробиотических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препаратов на основе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бактерий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рода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Bacillus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Профилактика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бактериозов, микозов,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микотоксикозов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 паразитарных болезней телят, в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том </a:t>
            </a:r>
            <a:r>
              <a:rPr lang="ru-RU" sz="1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исле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кокцидиоза (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эймериоза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с помощью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энтеросорбентов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основе диоксида кремния.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Диагностические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исследования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патматериала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телят на выявление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возбудителей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инфекционных болезней.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Диагностические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исследования телят на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эймериоз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Диагностические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исследования телят на желудочно-кишечные болезни, вызванные патогенными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энтеробактериями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Разработка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лечебных мероприятий при инфекционных, паразитарных и незаразных болезнях телят разного возраста.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Консультации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специалистов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ветеринарно-санитарным и зоогигиеническим мероприятиям, направленным на повышение сохранности молодняка крупного рогатого скота. </a:t>
            </a:r>
          </a:p>
        </p:txBody>
      </p:sp>
    </p:spTree>
    <p:extLst>
      <p:ext uri="{BB962C8B-B14F-4D97-AF65-F5344CB8AC3E}">
        <p14:creationId xmlns:p14="http://schemas.microsoft.com/office/powerpoint/2010/main" val="16631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vesti22.tv/sites/default/files/news/v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6450" y="0"/>
            <a:ext cx="8098972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-89618"/>
            <a:ext cx="6364942" cy="57627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58" y="1128853"/>
            <a:ext cx="6364942" cy="5729147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896470" y="506506"/>
            <a:ext cx="9977269" cy="3092823"/>
          </a:xfrm>
          <a:prstGeom prst="roundRect">
            <a:avLst/>
          </a:prstGeom>
          <a:noFill/>
          <a:ln w="38100" cap="flat" cmpd="sng" algn="ctr">
            <a:solidFill>
              <a:srgbClr val="EDF1F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7009" r="18594" b="46917"/>
          <a:stretch/>
        </p:blipFill>
        <p:spPr bwMode="auto">
          <a:xfrm>
            <a:off x="8356410" y="30469"/>
            <a:ext cx="1465706" cy="58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96" y="423898"/>
            <a:ext cx="1304229" cy="882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58" y="486659"/>
            <a:ext cx="6364943" cy="70799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41057" y="670211"/>
            <a:ext cx="6364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EDF1F4"/>
                </a:solidFill>
                <a:latin typeface="Century Gothic" panose="020B0502020202020204" pitchFamily="34" charset="0"/>
              </a:rPr>
              <a:t>Лечебно-профилактические мероприятия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75" y="403518"/>
            <a:ext cx="273050" cy="6416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05" y="379449"/>
            <a:ext cx="621269" cy="8823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43" y="379092"/>
            <a:ext cx="621269" cy="8823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732280" y="648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ED1B24"/>
                </a:solidFill>
                <a:latin typeface="Century Gothic" panose="020B0502020202020204" pitchFamily="34" charset="0"/>
              </a:rPr>
              <a:t>Наши услуги</a:t>
            </a:r>
            <a:endParaRPr lang="ru-RU" b="1" dirty="0">
              <a:solidFill>
                <a:srgbClr val="ED1B24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3506" y="1308855"/>
            <a:ext cx="5980045" cy="4840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Оценка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эпизоотической ситуации в хозяйстве. 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Специфическая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клинических и субклинических маститов, с использованием инактивированных аутоиммунных вакцин, изготовленных на основе возбудителей, выделенных из молока (секрета вымени) больных масти-том коров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Специфическая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послеродовых эндометритов с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использованием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инактивированных аутоиммунных вакцин, изготовленных на основе возбудителей, выделенных из влагалищной слизи и истечений из матки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больных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эндометритом коров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Специфическая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желудочно-кишечных болезней, в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том числе </a:t>
            </a:r>
            <a:r>
              <a:rPr lang="ru-RU" sz="1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колибактериоза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сальмонеллеза,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клебсиеллеза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протейной инфекции и др. с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-пользованием инактивированных аутоиммунных вакцин, изготовленных на ос-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нове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возбудителей, выделенных из фекалий и патологического материала от павших животных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Специфическая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профилактика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пастереллеза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диплококковой 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септицемии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анаэробной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энтеротоксемии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нодулярного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дерматита,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некробактериоза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др. с использованием инактивированных аутоиммунных вакцин, изготовлен-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ных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основе возбудителей, выделенных из патологического материала от больных и павших животных хозяйства.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коров, больных хронической и острой формами эндометритов.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коров, больных  клинической и субклинической формой масти-та.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коров с гормональными заболеваниями репродуктивных 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органов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животных, больных ацидозом 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кетозом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животных, больных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некробактериозом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Лечение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животных при </a:t>
            </a:r>
            <a:r>
              <a:rPr lang="ru-RU" sz="1000" dirty="0" err="1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эймериозе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(кокцидиозе).</a:t>
            </a:r>
          </a:p>
          <a:p>
            <a:pPr fontAlgn="b">
              <a:lnSpc>
                <a:spcPct val="115000"/>
              </a:lnSpc>
              <a:spcAft>
                <a:spcPts val="0"/>
              </a:spcAft>
              <a:tabLst>
                <a:tab pos="450215" algn="l"/>
              </a:tabLst>
            </a:pP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Разработка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мероприятий для получения хозяйством статуса «</a:t>
            </a:r>
            <a:r>
              <a:rPr lang="ru-RU" sz="1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Экологическое </a:t>
            </a:r>
            <a:r>
              <a:rPr lang="ru-RU" sz="10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животноводческое хозяйство».</a:t>
            </a:r>
          </a:p>
        </p:txBody>
      </p:sp>
    </p:spTree>
    <p:extLst>
      <p:ext uri="{BB962C8B-B14F-4D97-AF65-F5344CB8AC3E}">
        <p14:creationId xmlns:p14="http://schemas.microsoft.com/office/powerpoint/2010/main" val="12580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1222</Words>
  <Application>Microsoft Office PowerPoint</Application>
  <PresentationFormat>Лист A4 (210x297 мм)</PresentationFormat>
  <Paragraphs>164</Paragraphs>
  <Slides>11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GRAND</dc:creator>
  <cp:lastModifiedBy>Дмитрий</cp:lastModifiedBy>
  <cp:revision>69</cp:revision>
  <dcterms:created xsi:type="dcterms:W3CDTF">2017-12-17T10:31:52Z</dcterms:created>
  <dcterms:modified xsi:type="dcterms:W3CDTF">2018-01-24T10:06:36Z</dcterms:modified>
</cp:coreProperties>
</file>